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71"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392"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A108A0-E966-4CB8-84EB-F43D394FE8DC}" type="datetimeFigureOut">
              <a:rPr lang="en-US" smtClean="0"/>
              <a:pPr/>
              <a:t>12/1/2019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AD356C-16ED-438D-8400-69D3535751B6}" type="slidenum">
              <a:rPr lang="en-US" smtClean="0"/>
              <a:pPr/>
              <a:t>‹#›</a:t>
            </a:fld>
            <a:endParaRPr lang="en-US"/>
          </a:p>
        </p:txBody>
      </p:sp>
    </p:spTree>
    <p:extLst>
      <p:ext uri="{BB962C8B-B14F-4D97-AF65-F5344CB8AC3E}">
        <p14:creationId xmlns:p14="http://schemas.microsoft.com/office/powerpoint/2010/main" val="2736983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AD356C-16ED-438D-8400-69D3535751B6}" type="slidenum">
              <a:rPr lang="en-US" smtClean="0"/>
              <a:pPr/>
              <a:t>1</a:t>
            </a:fld>
            <a:endParaRPr lang="en-US"/>
          </a:p>
        </p:txBody>
      </p:sp>
    </p:spTree>
    <p:extLst>
      <p:ext uri="{BB962C8B-B14F-4D97-AF65-F5344CB8AC3E}">
        <p14:creationId xmlns:p14="http://schemas.microsoft.com/office/powerpoint/2010/main" val="3194865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4684EA-070D-4EF9-933C-5A412E7C25FA}" type="datetimeFigureOut">
              <a:rPr lang="en-US" smtClean="0"/>
              <a:pPr/>
              <a:t>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4684EA-070D-4EF9-933C-5A412E7C25FA}" type="datetimeFigureOut">
              <a:rPr lang="en-US" smtClean="0"/>
              <a:pPr/>
              <a:t>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4684EA-070D-4EF9-933C-5A412E7C25FA}" type="datetimeFigureOut">
              <a:rPr lang="en-US" smtClean="0"/>
              <a:pPr/>
              <a:t>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4684EA-070D-4EF9-933C-5A412E7C25FA}" type="datetimeFigureOut">
              <a:rPr lang="en-US" smtClean="0"/>
              <a:pPr/>
              <a:t>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4684EA-070D-4EF9-933C-5A412E7C25FA}" type="datetimeFigureOut">
              <a:rPr lang="en-US" smtClean="0"/>
              <a:pPr/>
              <a:t>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4684EA-070D-4EF9-933C-5A412E7C25FA}" type="datetimeFigureOut">
              <a:rPr lang="en-US" smtClean="0"/>
              <a:pPr/>
              <a:t>12/1/2019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4684EA-070D-4EF9-933C-5A412E7C25FA}" type="datetimeFigureOut">
              <a:rPr lang="en-US" smtClean="0"/>
              <a:pPr/>
              <a:t>12/1/2019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4684EA-070D-4EF9-933C-5A412E7C25FA}" type="datetimeFigureOut">
              <a:rPr lang="en-US" smtClean="0"/>
              <a:pPr/>
              <a:t>12/1/2019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4684EA-070D-4EF9-933C-5A412E7C25FA}" type="datetimeFigureOut">
              <a:rPr lang="en-US" smtClean="0"/>
              <a:pPr/>
              <a:t>12/1/2019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4684EA-070D-4EF9-933C-5A412E7C25FA}" type="datetimeFigureOut">
              <a:rPr lang="en-US" smtClean="0"/>
              <a:pPr/>
              <a:t>12/1/2019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4684EA-070D-4EF9-933C-5A412E7C25FA}" type="datetimeFigureOut">
              <a:rPr lang="en-US" smtClean="0"/>
              <a:pPr/>
              <a:t>12/1/2019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7ED08D-AA03-4981-9631-83944DDA5BC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79000"/>
            <a:lum/>
          </a:blip>
          <a:srcRect/>
          <a:stretch>
            <a:fillRect l="-21000" r="-2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4684EA-070D-4EF9-933C-5A412E7C25FA}" type="datetimeFigureOut">
              <a:rPr lang="en-US" smtClean="0"/>
              <a:pPr/>
              <a:t>12/1/2019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7ED08D-AA03-4981-9631-83944DDA5B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304800"/>
            <a:ext cx="8305800" cy="838200"/>
          </a:xfrm>
        </p:spPr>
        <p:txBody>
          <a:bodyPr>
            <a:normAutofit/>
          </a:bodyPr>
          <a:lstStyle/>
          <a:p>
            <a:r>
              <a:rPr lang="sr-Cyrl-RS" b="1" dirty="0" smtClean="0">
                <a:solidFill>
                  <a:srgbClr val="FF0000"/>
                </a:solidFill>
                <a:latin typeface="Cambria" panose="02040503050406030204" pitchFamily="18" charset="0"/>
              </a:rPr>
              <a:t>РЕНЕСАНСНО СЛИКАРСТВО</a:t>
            </a:r>
            <a:endParaRPr lang="en-US" b="1" dirty="0">
              <a:solidFill>
                <a:srgbClr val="FF0000"/>
              </a:solidFill>
              <a:latin typeface="Cambria" panose="02040503050406030204" pitchFamily="18" charset="0"/>
            </a:endParaRPr>
          </a:p>
        </p:txBody>
      </p:sp>
      <p:sp>
        <p:nvSpPr>
          <p:cNvPr id="3" name="Subtitle 2"/>
          <p:cNvSpPr>
            <a:spLocks noGrp="1"/>
          </p:cNvSpPr>
          <p:nvPr>
            <p:ph type="subTitle" idx="1"/>
          </p:nvPr>
        </p:nvSpPr>
        <p:spPr>
          <a:xfrm>
            <a:off x="5943600" y="5257800"/>
            <a:ext cx="2514600" cy="1371600"/>
          </a:xfrm>
        </p:spPr>
        <p:txBody>
          <a:bodyPr>
            <a:normAutofit/>
          </a:bodyPr>
          <a:lstStyle/>
          <a:p>
            <a:r>
              <a:rPr lang="sr-Cyrl-RS" b="1" dirty="0" smtClean="0">
                <a:solidFill>
                  <a:srgbClr val="002060"/>
                </a:solidFill>
                <a:latin typeface="Cambria" panose="02040503050406030204" pitchFamily="18" charset="0"/>
              </a:rPr>
              <a:t>ЛЕОНАРДО ДА ВИНЧИ</a:t>
            </a:r>
            <a:endParaRPr lang="en-US" b="1" dirty="0">
              <a:solidFill>
                <a:srgbClr val="002060"/>
              </a:solidFill>
              <a:latin typeface="Cambria" panose="02040503050406030204" pitchFamily="18" charset="0"/>
            </a:endParaRPr>
          </a:p>
        </p:txBody>
      </p:sp>
      <p:pic>
        <p:nvPicPr>
          <p:cNvPr id="1026" name="Picture 2" descr="Ð¡ÑÐ¾Ð´Ð½Ð° ÑÐ»Ð¸ÐºÐ°"/>
          <p:cNvPicPr>
            <a:picLocks noChangeAspect="1" noChangeArrowheads="1"/>
          </p:cNvPicPr>
          <p:nvPr/>
        </p:nvPicPr>
        <p:blipFill rotWithShape="1">
          <a:blip r:embed="rId3"/>
          <a:srcRect l="9447" r="8237"/>
          <a:stretch/>
        </p:blipFill>
        <p:spPr bwMode="auto">
          <a:xfrm>
            <a:off x="533400" y="1211263"/>
            <a:ext cx="4648200" cy="5646737"/>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solidFill>
                  <a:srgbClr val="00B0F0"/>
                </a:solidFill>
                <a:latin typeface="Cambria" panose="02040503050406030204" pitchFamily="18" charset="0"/>
              </a:rPr>
              <a:t>АЛБРЕХТ ДИРЕР</a:t>
            </a:r>
            <a:endParaRPr lang="en-US" dirty="0">
              <a:solidFill>
                <a:srgbClr val="00B0F0"/>
              </a:solidFill>
              <a:latin typeface="Cambria" panose="02040503050406030204" pitchFamily="18" charset="0"/>
            </a:endParaRPr>
          </a:p>
        </p:txBody>
      </p:sp>
      <p:sp>
        <p:nvSpPr>
          <p:cNvPr id="3" name="Content Placeholder 2"/>
          <p:cNvSpPr>
            <a:spLocks noGrp="1"/>
          </p:cNvSpPr>
          <p:nvPr>
            <p:ph idx="1"/>
          </p:nvPr>
        </p:nvSpPr>
        <p:spPr>
          <a:xfrm>
            <a:off x="3124200" y="1547019"/>
            <a:ext cx="6019800" cy="609600"/>
          </a:xfrm>
        </p:spPr>
        <p:txBody>
          <a:bodyPr>
            <a:noAutofit/>
          </a:bodyPr>
          <a:lstStyle/>
          <a:p>
            <a:pPr marL="0" indent="0">
              <a:buNone/>
            </a:pPr>
            <a:r>
              <a:rPr lang="sr-Cyrl-RS" dirty="0" smtClean="0">
                <a:latin typeface="Cambria" panose="02040503050406030204" pitchFamily="18" charset="0"/>
              </a:rPr>
              <a:t>ЧЕТИРИ ЈАХАЧА АПОКАЛИПСЕ</a:t>
            </a:r>
            <a:endParaRPr lang="en-US" dirty="0">
              <a:latin typeface="Cambria" panose="02040503050406030204" pitchFamily="18" charset="0"/>
            </a:endParaRPr>
          </a:p>
        </p:txBody>
      </p:sp>
      <p:pic>
        <p:nvPicPr>
          <p:cNvPr id="14338" name="Picture 2" descr="Ð ÐµÐ·ÑÐ»ÑÐ°Ñ ÑÐ»Ð¸ÐºÐ° Ð·Ð° albreht direr"/>
          <p:cNvPicPr>
            <a:picLocks noChangeAspect="1" noChangeArrowheads="1"/>
          </p:cNvPicPr>
          <p:nvPr/>
        </p:nvPicPr>
        <p:blipFill>
          <a:blip r:embed="rId2"/>
          <a:srcRect/>
          <a:stretch>
            <a:fillRect/>
          </a:stretch>
        </p:blipFill>
        <p:spPr bwMode="auto">
          <a:xfrm>
            <a:off x="0" y="2209801"/>
            <a:ext cx="3603053" cy="4648200"/>
          </a:xfrm>
          <a:prstGeom prst="rect">
            <a:avLst/>
          </a:prstGeom>
          <a:noFill/>
        </p:spPr>
      </p:pic>
      <p:pic>
        <p:nvPicPr>
          <p:cNvPr id="14340" name="Picture 4" descr="Ð ÐµÐ·ÑÐ»ÑÐ°Ñ ÑÐ»Ð¸ÐºÐ° Ð·Ð° albreht direr"/>
          <p:cNvPicPr>
            <a:picLocks noChangeAspect="1" noChangeArrowheads="1"/>
          </p:cNvPicPr>
          <p:nvPr/>
        </p:nvPicPr>
        <p:blipFill>
          <a:blip r:embed="rId3"/>
          <a:srcRect/>
          <a:stretch>
            <a:fillRect/>
          </a:stretch>
        </p:blipFill>
        <p:spPr bwMode="auto">
          <a:xfrm>
            <a:off x="3876675" y="2286000"/>
            <a:ext cx="5267325" cy="437197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0" y="274638"/>
            <a:ext cx="3352800" cy="2773362"/>
          </a:xfrm>
        </p:spPr>
        <p:txBody>
          <a:bodyPr>
            <a:normAutofit/>
          </a:bodyPr>
          <a:lstStyle/>
          <a:p>
            <a:r>
              <a:rPr lang="sr-Cyrl-RS" sz="3200" dirty="0" smtClean="0">
                <a:latin typeface="Cambria" panose="02040503050406030204" pitchFamily="18" charset="0"/>
              </a:rPr>
              <a:t>МЕЛАНХОЛИЈА</a:t>
            </a:r>
            <a:endParaRPr lang="en-US" sz="3200" dirty="0">
              <a:latin typeface="Cambria" panose="02040503050406030204" pitchFamily="18" charset="0"/>
            </a:endParaRPr>
          </a:p>
        </p:txBody>
      </p:sp>
      <p:pic>
        <p:nvPicPr>
          <p:cNvPr id="24578" name="Picture 2" descr="Ð ÐµÐ·ÑÐ»ÑÐ°Ñ ÑÐ»Ð¸ÐºÐ° Ð·Ð° albreht direr"/>
          <p:cNvPicPr>
            <a:picLocks noChangeAspect="1" noChangeArrowheads="1"/>
          </p:cNvPicPr>
          <p:nvPr/>
        </p:nvPicPr>
        <p:blipFill>
          <a:blip r:embed="rId2"/>
          <a:srcRect/>
          <a:stretch>
            <a:fillRect/>
          </a:stretch>
        </p:blipFill>
        <p:spPr bwMode="auto">
          <a:xfrm>
            <a:off x="0" y="30162"/>
            <a:ext cx="5367587" cy="682783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25602" name="Picture 2" descr="Ð ÐµÐ·ÑÐ»ÑÐ°Ñ ÑÐ»Ð¸ÐºÐ° Ð·Ð° albreht dire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3200400" cy="1143000"/>
          </a:xfrm>
        </p:spPr>
        <p:txBody>
          <a:bodyPr/>
          <a:lstStyle/>
          <a:p>
            <a:r>
              <a:rPr lang="sr-Cyrl-RS" dirty="0" smtClean="0">
                <a:solidFill>
                  <a:srgbClr val="00B0F0"/>
                </a:solidFill>
                <a:latin typeface="Cambria" panose="02040503050406030204" pitchFamily="18" charset="0"/>
              </a:rPr>
              <a:t>КАРАВАЂО</a:t>
            </a:r>
            <a:endParaRPr lang="en-US" dirty="0">
              <a:solidFill>
                <a:srgbClr val="00B0F0"/>
              </a:solidFill>
              <a:latin typeface="Cambria" panose="02040503050406030204" pitchFamily="18" charset="0"/>
            </a:endParaRPr>
          </a:p>
        </p:txBody>
      </p:sp>
      <p:sp>
        <p:nvSpPr>
          <p:cNvPr id="3" name="Content Placeholder 2"/>
          <p:cNvSpPr>
            <a:spLocks noGrp="1"/>
          </p:cNvSpPr>
          <p:nvPr>
            <p:ph idx="1"/>
          </p:nvPr>
        </p:nvSpPr>
        <p:spPr>
          <a:xfrm>
            <a:off x="304800" y="1585119"/>
            <a:ext cx="2590800" cy="1066800"/>
          </a:xfrm>
        </p:spPr>
        <p:txBody>
          <a:bodyPr/>
          <a:lstStyle/>
          <a:p>
            <a:pPr marL="0" indent="0" algn="ctr">
              <a:buNone/>
            </a:pPr>
            <a:r>
              <a:rPr lang="sr-Cyrl-RS" dirty="0" smtClean="0">
                <a:latin typeface="Cambria" panose="02040503050406030204" pitchFamily="18" charset="0"/>
              </a:rPr>
              <a:t>БАХУС</a:t>
            </a:r>
            <a:endParaRPr lang="en-US" dirty="0">
              <a:latin typeface="Cambria" panose="02040503050406030204" pitchFamily="18" charset="0"/>
            </a:endParaRPr>
          </a:p>
        </p:txBody>
      </p:sp>
      <p:pic>
        <p:nvPicPr>
          <p:cNvPr id="26626" name="Picture 2" descr="Ð ÐµÐ·ÑÐ»ÑÐ°Ñ ÑÐ»Ð¸ÐºÐ° Ð·Ð° karavadjo"/>
          <p:cNvPicPr>
            <a:picLocks noChangeAspect="1" noChangeArrowheads="1"/>
          </p:cNvPicPr>
          <p:nvPr/>
        </p:nvPicPr>
        <p:blipFill>
          <a:blip r:embed="rId2"/>
          <a:srcRect/>
          <a:stretch>
            <a:fillRect/>
          </a:stretch>
        </p:blipFill>
        <p:spPr bwMode="auto">
          <a:xfrm>
            <a:off x="0" y="2819400"/>
            <a:ext cx="3042781" cy="4038600"/>
          </a:xfrm>
          <a:prstGeom prst="rect">
            <a:avLst/>
          </a:prstGeom>
          <a:noFill/>
        </p:spPr>
      </p:pic>
      <p:pic>
        <p:nvPicPr>
          <p:cNvPr id="26628" name="Picture 4" descr="https://nadgradnja.files.wordpress.com/2012/07/bahus.png"/>
          <p:cNvPicPr>
            <a:picLocks noChangeAspect="1" noChangeArrowheads="1"/>
          </p:cNvPicPr>
          <p:nvPr/>
        </p:nvPicPr>
        <p:blipFill>
          <a:blip r:embed="rId3"/>
          <a:srcRect/>
          <a:stretch>
            <a:fillRect/>
          </a:stretch>
        </p:blipFill>
        <p:spPr bwMode="auto">
          <a:xfrm>
            <a:off x="3231473" y="0"/>
            <a:ext cx="5912527" cy="68580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00" y="274638"/>
            <a:ext cx="2971800" cy="1143000"/>
          </a:xfrm>
        </p:spPr>
        <p:txBody>
          <a:bodyPr>
            <a:normAutofit/>
          </a:bodyPr>
          <a:lstStyle/>
          <a:p>
            <a:r>
              <a:rPr lang="sr-Cyrl-RS" sz="3200" dirty="0" smtClean="0">
                <a:latin typeface="Cambria" panose="02040503050406030204" pitchFamily="18" charset="0"/>
              </a:rPr>
              <a:t>НАРЦИС</a:t>
            </a:r>
            <a:endParaRPr lang="en-US" sz="3200" dirty="0">
              <a:latin typeface="Cambria" panose="02040503050406030204" pitchFamily="18" charset="0"/>
            </a:endParaRPr>
          </a:p>
        </p:txBody>
      </p:sp>
      <p:pic>
        <p:nvPicPr>
          <p:cNvPr id="27650" name="Picture 2" descr="https://nadgradnja.files.wordpress.com/2012/07/narcis.png?w=250&amp;h=300"/>
          <p:cNvPicPr>
            <a:picLocks noChangeAspect="1" noChangeArrowheads="1"/>
          </p:cNvPicPr>
          <p:nvPr/>
        </p:nvPicPr>
        <p:blipFill>
          <a:blip r:embed="rId2"/>
          <a:srcRect/>
          <a:stretch>
            <a:fillRect/>
          </a:stretch>
        </p:blipFill>
        <p:spPr bwMode="auto">
          <a:xfrm>
            <a:off x="304799" y="0"/>
            <a:ext cx="5734111" cy="68580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7800" y="274638"/>
            <a:ext cx="3429000" cy="3154362"/>
          </a:xfrm>
        </p:spPr>
        <p:txBody>
          <a:bodyPr/>
          <a:lstStyle/>
          <a:p>
            <a:r>
              <a:rPr lang="sr-Cyrl-RS" dirty="0" smtClean="0">
                <a:solidFill>
                  <a:srgbClr val="00B0F0"/>
                </a:solidFill>
                <a:latin typeface="Cambria" panose="02040503050406030204" pitchFamily="18" charset="0"/>
              </a:rPr>
              <a:t>ТИЦИЈАН ВЕНИЧЕЛО</a:t>
            </a:r>
            <a:endParaRPr lang="en-US" dirty="0">
              <a:solidFill>
                <a:srgbClr val="00B0F0"/>
              </a:solidFill>
              <a:latin typeface="Cambria" panose="02040503050406030204" pitchFamily="18" charset="0"/>
            </a:endParaRPr>
          </a:p>
        </p:txBody>
      </p:sp>
      <p:sp>
        <p:nvSpPr>
          <p:cNvPr id="28674" name="AutoShape 2" descr="Ð ÐµÐ·ÑÐ»ÑÐ°Ñ ÑÐ»Ð¸ÐºÐ° Ð·Ð° ticijan venicel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8676" name="AutoShape 4" descr="Ð ÐµÐ·ÑÐ»ÑÐ°Ñ ÑÐ»Ð¸ÐºÐ° Ð·Ð° ticijan venicel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8678" name="Picture 6" descr="Ð ÐµÐ·ÑÐ»ÑÐ°Ñ ÑÐ»Ð¸ÐºÐ° Ð·Ð° ticijan venicelo"/>
          <p:cNvPicPr>
            <a:picLocks noChangeAspect="1" noChangeArrowheads="1"/>
          </p:cNvPicPr>
          <p:nvPr/>
        </p:nvPicPr>
        <p:blipFill>
          <a:blip r:embed="rId2" cstate="print"/>
          <a:srcRect/>
          <a:stretch>
            <a:fillRect/>
          </a:stretch>
        </p:blipFill>
        <p:spPr bwMode="auto">
          <a:xfrm>
            <a:off x="1" y="0"/>
            <a:ext cx="5050778" cy="6858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1800" y="274638"/>
            <a:ext cx="2362200" cy="2316162"/>
          </a:xfrm>
        </p:spPr>
        <p:txBody>
          <a:bodyPr>
            <a:normAutofit/>
          </a:bodyPr>
          <a:lstStyle/>
          <a:p>
            <a:r>
              <a:rPr lang="sr-Cyrl-RS" sz="3200" dirty="0" smtClean="0">
                <a:latin typeface="Cambria" panose="02040503050406030204" pitchFamily="18" charset="0"/>
              </a:rPr>
              <a:t>ПОРТРЕТ КАРЛА </a:t>
            </a:r>
            <a:r>
              <a:rPr lang="sr-Latn-RS" sz="3200" dirty="0" smtClean="0">
                <a:latin typeface="Cambria" panose="02040503050406030204" pitchFamily="18" charset="0"/>
              </a:rPr>
              <a:t>V</a:t>
            </a:r>
            <a:endParaRPr lang="en-US" sz="3200" dirty="0">
              <a:latin typeface="Cambria" panose="02040503050406030204" pitchFamily="18" charset="0"/>
            </a:endParaRPr>
          </a:p>
        </p:txBody>
      </p:sp>
      <p:pic>
        <p:nvPicPr>
          <p:cNvPr id="29698" name="Picture 2" descr="Ð ÐµÐ·ÑÐ»ÑÐ°Ñ ÑÐ»Ð¸ÐºÐ° Ð·Ð° ticijan venicelo"/>
          <p:cNvPicPr>
            <a:picLocks noChangeAspect="1" noChangeArrowheads="1"/>
          </p:cNvPicPr>
          <p:nvPr/>
        </p:nvPicPr>
        <p:blipFill>
          <a:blip r:embed="rId2"/>
          <a:srcRect/>
          <a:stretch>
            <a:fillRect/>
          </a:stretch>
        </p:blipFill>
        <p:spPr bwMode="auto">
          <a:xfrm>
            <a:off x="0" y="0"/>
            <a:ext cx="6751107"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0" y="274638"/>
            <a:ext cx="3810000" cy="1143000"/>
          </a:xfrm>
        </p:spPr>
        <p:txBody>
          <a:bodyPr>
            <a:normAutofit/>
          </a:bodyPr>
          <a:lstStyle/>
          <a:p>
            <a:r>
              <a:rPr lang="sr-Cyrl-RS" sz="3200" dirty="0" smtClean="0">
                <a:latin typeface="Cambria" panose="02040503050406030204" pitchFamily="18" charset="0"/>
              </a:rPr>
              <a:t>МОНА ЛИЗА</a:t>
            </a:r>
            <a:endParaRPr lang="en-US" sz="3200" dirty="0">
              <a:latin typeface="Cambria" panose="02040503050406030204" pitchFamily="18" charset="0"/>
            </a:endParaRPr>
          </a:p>
        </p:txBody>
      </p:sp>
      <p:sp>
        <p:nvSpPr>
          <p:cNvPr id="3" name="Content Placeholder 2"/>
          <p:cNvSpPr>
            <a:spLocks noGrp="1"/>
          </p:cNvSpPr>
          <p:nvPr>
            <p:ph idx="1"/>
          </p:nvPr>
        </p:nvSpPr>
        <p:spPr>
          <a:xfrm>
            <a:off x="4648200" y="1295400"/>
            <a:ext cx="4343400" cy="5334000"/>
          </a:xfrm>
        </p:spPr>
        <p:txBody>
          <a:bodyPr>
            <a:noAutofit/>
          </a:bodyPr>
          <a:lstStyle/>
          <a:p>
            <a:pPr marL="0" indent="1588">
              <a:lnSpc>
                <a:spcPct val="110000"/>
              </a:lnSpc>
              <a:buNone/>
            </a:pPr>
            <a:r>
              <a:rPr lang="sr-Cyrl-RS" sz="2400" b="1" dirty="0" smtClean="0">
                <a:latin typeface="Cambria" panose="02040503050406030204" pitchFamily="18" charset="0"/>
              </a:rPr>
              <a:t>МОНА</a:t>
            </a:r>
            <a:r>
              <a:rPr lang="en-US" sz="2400" b="1" dirty="0" smtClean="0">
                <a:latin typeface="Cambria" panose="02040503050406030204" pitchFamily="18" charset="0"/>
              </a:rPr>
              <a:t> </a:t>
            </a:r>
            <a:r>
              <a:rPr lang="sr-Cyrl-RS" sz="2400" b="1" dirty="0" smtClean="0">
                <a:latin typeface="Cambria" panose="02040503050406030204" pitchFamily="18" charset="0"/>
              </a:rPr>
              <a:t>ЛИЗА</a:t>
            </a:r>
            <a:r>
              <a:rPr lang="sr-Cyrl-RS" sz="2400" dirty="0" smtClean="0">
                <a:latin typeface="Cambria" panose="02040503050406030204" pitchFamily="18" charset="0"/>
              </a:rPr>
              <a:t> ИЛИ </a:t>
            </a:r>
            <a:endParaRPr lang="en-US" sz="2400" dirty="0" smtClean="0">
              <a:latin typeface="Cambria" panose="02040503050406030204" pitchFamily="18" charset="0"/>
            </a:endParaRPr>
          </a:p>
          <a:p>
            <a:pPr marL="0" indent="1588">
              <a:lnSpc>
                <a:spcPct val="110000"/>
              </a:lnSpc>
              <a:buNone/>
            </a:pPr>
            <a:r>
              <a:rPr lang="sr-Cyrl-RS" sz="2400" b="1" dirty="0" smtClean="0">
                <a:latin typeface="Cambria" panose="02040503050406030204" pitchFamily="18" charset="0"/>
              </a:rPr>
              <a:t>ЂОКОНДА</a:t>
            </a:r>
            <a:r>
              <a:rPr lang="sr-Cyrl-RS" sz="2400" dirty="0" smtClean="0">
                <a:latin typeface="Cambria" panose="02040503050406030204" pitchFamily="18" charset="0"/>
              </a:rPr>
              <a:t> ЈЕ ЧУВЕНО</a:t>
            </a:r>
            <a:r>
              <a:rPr lang="en-US" sz="2400" dirty="0" smtClean="0">
                <a:latin typeface="Cambria" panose="02040503050406030204" pitchFamily="18" charset="0"/>
              </a:rPr>
              <a:t> </a:t>
            </a:r>
            <a:r>
              <a:rPr lang="sr-Cyrl-RS" sz="2400" dirty="0" smtClean="0">
                <a:latin typeface="Cambria" panose="02040503050406030204" pitchFamily="18" charset="0"/>
              </a:rPr>
              <a:t>РЕМЕК-ДЕЛО </a:t>
            </a:r>
          </a:p>
          <a:p>
            <a:pPr marL="0" indent="1588">
              <a:lnSpc>
                <a:spcPct val="110000"/>
              </a:lnSpc>
              <a:buNone/>
            </a:pPr>
            <a:r>
              <a:rPr lang="sr-Cyrl-RS" sz="2400" dirty="0" smtClean="0">
                <a:latin typeface="Cambria" panose="02040503050406030204" pitchFamily="18" charset="0"/>
              </a:rPr>
              <a:t>РЕНЕСАНСНОГ СЛИКАРА </a:t>
            </a:r>
          </a:p>
          <a:p>
            <a:pPr marL="0" indent="1588">
              <a:lnSpc>
                <a:spcPct val="110000"/>
              </a:lnSpc>
              <a:buNone/>
            </a:pPr>
            <a:r>
              <a:rPr lang="sr-Cyrl-RS" sz="2400" dirty="0" smtClean="0">
                <a:latin typeface="Cambria" panose="02040503050406030204" pitchFamily="18" charset="0"/>
              </a:rPr>
              <a:t>ЛЕОНАРДА ДА ВИНЧИЈА. ИЗРАЂЕНА ЈЕ УЉАНОМ ТЕХНИКОМ НА ДРВЕНОЈ ПЛОЧИ ОД ТОПОЛЕ. ПРЕДСТАВЉА ПОРТРЕТ МЛАДЕ ФИРЕНТИНСКЕ ДАМЕ, ЛИЗЕ ДЕЛ ЂОКОНДО.</a:t>
            </a:r>
            <a:endParaRPr lang="en-US" sz="2400" dirty="0">
              <a:latin typeface="Cambria" panose="02040503050406030204" pitchFamily="18" charset="0"/>
            </a:endParaRPr>
          </a:p>
        </p:txBody>
      </p:sp>
      <p:pic>
        <p:nvPicPr>
          <p:cNvPr id="4098" name="Picture 2" descr="Ð ÐµÐ·ÑÐ»ÑÐ°Ñ ÑÐ»Ð¸ÐºÐ° Ð·Ð° leonardo da vinci"/>
          <p:cNvPicPr>
            <a:picLocks noChangeAspect="1" noChangeArrowheads="1"/>
          </p:cNvPicPr>
          <p:nvPr/>
        </p:nvPicPr>
        <p:blipFill>
          <a:blip r:embed="rId2"/>
          <a:srcRect/>
          <a:stretch>
            <a:fillRect/>
          </a:stretch>
        </p:blipFill>
        <p:spPr bwMode="auto">
          <a:xfrm>
            <a:off x="304799" y="304800"/>
            <a:ext cx="4238305" cy="631507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3200" dirty="0" smtClean="0">
                <a:latin typeface="Cambria" panose="02040503050406030204" pitchFamily="18" charset="0"/>
              </a:rPr>
              <a:t>ВИТРУВИЈЕВ ЧОВЕК</a:t>
            </a:r>
            <a:endParaRPr lang="en-US" sz="3200" dirty="0">
              <a:latin typeface="Cambria" panose="02040503050406030204" pitchFamily="18" charset="0"/>
            </a:endParaRPr>
          </a:p>
        </p:txBody>
      </p:sp>
      <p:pic>
        <p:nvPicPr>
          <p:cNvPr id="8194" name="Picture 2" descr="Ð¡ÑÐ¾Ð´Ð½Ð° ÑÐ»Ð¸ÐºÐ°"/>
          <p:cNvPicPr>
            <a:picLocks noChangeAspect="1" noChangeArrowheads="1"/>
          </p:cNvPicPr>
          <p:nvPr/>
        </p:nvPicPr>
        <p:blipFill>
          <a:blip r:embed="rId2"/>
          <a:srcRect/>
          <a:stretch>
            <a:fillRect/>
          </a:stretch>
        </p:blipFill>
        <p:spPr bwMode="auto">
          <a:xfrm>
            <a:off x="762000" y="1143000"/>
            <a:ext cx="7744239" cy="51816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250" y="152400"/>
            <a:ext cx="8645150" cy="2438400"/>
          </a:xfrm>
        </p:spPr>
        <p:txBody>
          <a:bodyPr>
            <a:noAutofit/>
          </a:bodyPr>
          <a:lstStyle/>
          <a:p>
            <a:pPr marL="57150" indent="0">
              <a:buNone/>
            </a:pPr>
            <a:r>
              <a:rPr lang="ru-RU" sz="2400" dirty="0" smtClean="0">
                <a:latin typeface="Cambria" panose="02040503050406030204" pitchFamily="18" charset="0"/>
              </a:rPr>
              <a:t>ТАЈНА ВЕЧЕРА - ДИМЕНЗИЈЕ ОВОГ ДЕЛА СУ 8,8 СА 4,6 МЕТАРА. НАСЛИКАНА ЈЕ СНАЖНИМ СЛОЈЕМ ТЕМПЕРЕ ОД ЈАЈА НА СУВОЈ ПОДЛОЗИ. ИСПОД ГЛАВНОГ СЛОЈА СЛИКЕ, ЛЕЖИ ГРУБА КОМПОЗИЦИОНА СТРУКТУРА КОЈА ЈЕ НАПРАВЉЕНА ЦРВЕНОМ БОЈОМ, УОБИЧАЈЕНО ЗА ОНО ВРЕМЕ, КАКО СУ СЕ ТАДА СТВАРАЛИ КАРТОНСКЕ СКИЦЕ И ДРУГИ ПОМОЋНИ НАЦРТИ.</a:t>
            </a:r>
            <a:endParaRPr lang="en-US" sz="2400" dirty="0">
              <a:latin typeface="Cambria" panose="02040503050406030204" pitchFamily="18" charset="0"/>
            </a:endParaRPr>
          </a:p>
        </p:txBody>
      </p:sp>
      <p:pic>
        <p:nvPicPr>
          <p:cNvPr id="9218" name="Picture 2" descr="Ð ÐµÐ·ÑÐ»ÑÐ°Ñ ÑÐ»Ð¸ÐºÐ° Ð·Ð° leonardo da vinci tajna vecera slike"/>
          <p:cNvPicPr>
            <a:picLocks noChangeAspect="1" noChangeArrowheads="1"/>
          </p:cNvPicPr>
          <p:nvPr/>
        </p:nvPicPr>
        <p:blipFill>
          <a:blip r:embed="rId2"/>
          <a:srcRect/>
          <a:stretch>
            <a:fillRect/>
          </a:stretch>
        </p:blipFill>
        <p:spPr bwMode="auto">
          <a:xfrm>
            <a:off x="533400" y="2728912"/>
            <a:ext cx="7780713" cy="41148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solidFill>
                  <a:srgbClr val="00B0F0"/>
                </a:solidFill>
                <a:latin typeface="Cambria" panose="02040503050406030204" pitchFamily="18" charset="0"/>
              </a:rPr>
              <a:t>МИКЕЛАНЂЕЛО</a:t>
            </a:r>
            <a:endParaRPr lang="en-US" dirty="0">
              <a:solidFill>
                <a:srgbClr val="00B0F0"/>
              </a:solidFill>
              <a:latin typeface="Cambria" panose="02040503050406030204" pitchFamily="18" charset="0"/>
            </a:endParaRPr>
          </a:p>
        </p:txBody>
      </p:sp>
      <p:sp>
        <p:nvSpPr>
          <p:cNvPr id="3" name="Content Placeholder 2"/>
          <p:cNvSpPr>
            <a:spLocks noGrp="1"/>
          </p:cNvSpPr>
          <p:nvPr>
            <p:ph idx="1"/>
          </p:nvPr>
        </p:nvSpPr>
        <p:spPr>
          <a:xfrm>
            <a:off x="3657600" y="1417638"/>
            <a:ext cx="5181600" cy="4745038"/>
          </a:xfrm>
        </p:spPr>
        <p:txBody>
          <a:bodyPr>
            <a:noAutofit/>
          </a:bodyPr>
          <a:lstStyle/>
          <a:p>
            <a:pPr marL="120650" indent="0">
              <a:lnSpc>
                <a:spcPct val="110000"/>
              </a:lnSpc>
              <a:buNone/>
            </a:pPr>
            <a:r>
              <a:rPr lang="sr-Cyrl-RS" sz="2800" b="1" dirty="0" smtClean="0">
                <a:latin typeface="Cambria" panose="02040503050406030204" pitchFamily="18" charset="0"/>
              </a:rPr>
              <a:t>МИКЕЛАНЂЕЛО БУОНАРОТИ</a:t>
            </a:r>
            <a:r>
              <a:rPr lang="sr-Cyrl-RS" sz="2800" dirty="0" smtClean="0">
                <a:latin typeface="Cambria" panose="02040503050406030204" pitchFamily="18" charset="0"/>
              </a:rPr>
              <a:t> </a:t>
            </a:r>
            <a:r>
              <a:rPr lang="sr-Latn-RS" sz="2800" dirty="0" smtClean="0">
                <a:latin typeface="Cambria" panose="02040503050406030204" pitchFamily="18" charset="0"/>
              </a:rPr>
              <a:t>(</a:t>
            </a:r>
            <a:r>
              <a:rPr lang="sr-Cyrl-RS" sz="2800" dirty="0" smtClean="0">
                <a:latin typeface="Cambria" panose="02040503050406030204" pitchFamily="18" charset="0"/>
              </a:rPr>
              <a:t>1475—1564) БИО ЈЕ ИТАЛИЈАНСКИ РЕНЕСАНСНИ ВАЈАР,</a:t>
            </a:r>
            <a:r>
              <a:rPr lang="sr-Latn-RS" sz="2800" dirty="0">
                <a:latin typeface="Cambria" panose="02040503050406030204" pitchFamily="18" charset="0"/>
              </a:rPr>
              <a:t> </a:t>
            </a:r>
            <a:r>
              <a:rPr lang="sr-Cyrl-RS" sz="2800" dirty="0" smtClean="0">
                <a:latin typeface="Cambria" panose="02040503050406030204" pitchFamily="18" charset="0"/>
              </a:rPr>
              <a:t>СЛИКАР, АРХИТЕКТА И ПЕ</a:t>
            </a:r>
            <a:r>
              <a:rPr lang="sr-Latn-RS" sz="2800" dirty="0" smtClean="0">
                <a:latin typeface="Cambria" panose="02040503050406030204" pitchFamily="18" charset="0"/>
              </a:rPr>
              <a:t>-</a:t>
            </a:r>
            <a:r>
              <a:rPr lang="sr-Cyrl-RS" sz="2800" dirty="0" smtClean="0">
                <a:latin typeface="Cambria" panose="02040503050406030204" pitchFamily="18" charset="0"/>
              </a:rPr>
              <a:t>СНИК, ЈЕДАН ОД НАЈЗНАМЕНИТИЈИХ И НАЈУТИЦАЈНИЈИХ УМЕТНИКА ИСТОРИЈЕ ЕВРОПСКЕ УМЕТНОСТИ.</a:t>
            </a:r>
            <a:endParaRPr lang="en-US" sz="2800" dirty="0">
              <a:latin typeface="Cambria" panose="02040503050406030204" pitchFamily="18" charset="0"/>
            </a:endParaRPr>
          </a:p>
        </p:txBody>
      </p:sp>
      <p:pic>
        <p:nvPicPr>
          <p:cNvPr id="4" name="Picture 2" descr="Ð¡ÑÐ¾Ð´Ð½Ð° ÑÐ»Ð¸ÐºÐ°"/>
          <p:cNvPicPr>
            <a:picLocks noChangeAspect="1" noChangeArrowheads="1"/>
          </p:cNvPicPr>
          <p:nvPr/>
        </p:nvPicPr>
        <p:blipFill>
          <a:blip r:embed="rId2"/>
          <a:srcRect/>
          <a:stretch>
            <a:fillRect/>
          </a:stretch>
        </p:blipFill>
        <p:spPr bwMode="auto">
          <a:xfrm>
            <a:off x="304799" y="1600200"/>
            <a:ext cx="3080771" cy="456247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0" y="381000"/>
            <a:ext cx="4495800" cy="1143000"/>
          </a:xfrm>
        </p:spPr>
        <p:txBody>
          <a:bodyPr>
            <a:normAutofit/>
          </a:bodyPr>
          <a:lstStyle/>
          <a:p>
            <a:r>
              <a:rPr lang="sr-Cyrl-RS" sz="3200" dirty="0" smtClean="0">
                <a:latin typeface="Cambria" panose="02040503050406030204" pitchFamily="18" charset="0"/>
              </a:rPr>
              <a:t>МОЈСИЈЕ</a:t>
            </a:r>
            <a:endParaRPr lang="en-US" sz="3200" dirty="0">
              <a:latin typeface="Cambria" panose="02040503050406030204" pitchFamily="18" charset="0"/>
            </a:endParaRPr>
          </a:p>
        </p:txBody>
      </p:sp>
      <p:pic>
        <p:nvPicPr>
          <p:cNvPr id="10244" name="Picture 4" descr="Ð ÐµÐ·ÑÐ»ÑÐ°Ñ ÑÐ»Ð¸ÐºÐ° Ð·Ð° mikelandjelo"/>
          <p:cNvPicPr>
            <a:picLocks noChangeAspect="1" noChangeArrowheads="1"/>
          </p:cNvPicPr>
          <p:nvPr/>
        </p:nvPicPr>
        <p:blipFill>
          <a:blip r:embed="rId2"/>
          <a:srcRect r="4959"/>
          <a:stretch>
            <a:fillRect/>
          </a:stretch>
        </p:blipFill>
        <p:spPr bwMode="auto">
          <a:xfrm>
            <a:off x="762000" y="1828800"/>
            <a:ext cx="3505200" cy="4724400"/>
          </a:xfrm>
          <a:prstGeom prst="rect">
            <a:avLst/>
          </a:prstGeom>
          <a:noFill/>
        </p:spPr>
      </p:pic>
      <p:pic>
        <p:nvPicPr>
          <p:cNvPr id="10246" name="Picture 6" descr="Ð ÐµÐ·ÑÐ»ÑÐ°Ñ ÑÐ»Ð¸ÐºÐ° Ð·Ð° mikelandjelo"/>
          <p:cNvPicPr>
            <a:picLocks noChangeAspect="1" noChangeArrowheads="1"/>
          </p:cNvPicPr>
          <p:nvPr/>
        </p:nvPicPr>
        <p:blipFill>
          <a:blip r:embed="rId3"/>
          <a:srcRect/>
          <a:stretch>
            <a:fillRect/>
          </a:stretch>
        </p:blipFill>
        <p:spPr bwMode="auto">
          <a:xfrm>
            <a:off x="5029200" y="1752600"/>
            <a:ext cx="3552825" cy="4867276"/>
          </a:xfrm>
          <a:prstGeom prst="rect">
            <a:avLst/>
          </a:prstGeom>
          <a:noFill/>
        </p:spPr>
      </p:pic>
      <p:sp>
        <p:nvSpPr>
          <p:cNvPr id="7" name="Title 1"/>
          <p:cNvSpPr txBox="1">
            <a:spLocks/>
          </p:cNvSpPr>
          <p:nvPr/>
        </p:nvSpPr>
        <p:spPr>
          <a:xfrm>
            <a:off x="533400" y="533400"/>
            <a:ext cx="3657600" cy="914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sr-Cyrl-RS" sz="3200" b="0"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ДАВИД</a:t>
            </a:r>
            <a:endParaRPr kumimoji="0" lang="en-US" sz="3200" b="0"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3200" dirty="0" smtClean="0">
                <a:latin typeface="Cambria" panose="02040503050406030204" pitchFamily="18" charset="0"/>
              </a:rPr>
              <a:t>СТВАРАЊЕ ЧОВЕКА</a:t>
            </a:r>
            <a:endParaRPr lang="en-US" sz="3200" dirty="0">
              <a:latin typeface="Cambria" panose="02040503050406030204" pitchFamily="18" charset="0"/>
            </a:endParaRPr>
          </a:p>
        </p:txBody>
      </p:sp>
      <p:pic>
        <p:nvPicPr>
          <p:cNvPr id="11266" name="Picture 2" descr="Ð ÐµÐ·ÑÐ»ÑÐ°Ñ ÑÐ»Ð¸ÐºÐ° Ð·Ð° mikelandjelo"/>
          <p:cNvPicPr>
            <a:picLocks noChangeAspect="1" noChangeArrowheads="1"/>
          </p:cNvPicPr>
          <p:nvPr/>
        </p:nvPicPr>
        <p:blipFill>
          <a:blip r:embed="rId2"/>
          <a:srcRect/>
          <a:stretch>
            <a:fillRect/>
          </a:stretch>
        </p:blipFill>
        <p:spPr bwMode="auto">
          <a:xfrm>
            <a:off x="457200" y="1828800"/>
            <a:ext cx="8528982" cy="48006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3200" dirty="0" smtClean="0">
                <a:latin typeface="Cambria" panose="02040503050406030204" pitchFamily="18" charset="0"/>
              </a:rPr>
              <a:t>ПИЕТА</a:t>
            </a:r>
            <a:endParaRPr lang="en-US" sz="3200" dirty="0">
              <a:latin typeface="Cambria" panose="02040503050406030204" pitchFamily="18" charset="0"/>
            </a:endParaRPr>
          </a:p>
        </p:txBody>
      </p:sp>
      <p:pic>
        <p:nvPicPr>
          <p:cNvPr id="12290" name="Picture 2" descr="Ð ÐµÐ·ÑÐ»ÑÐ°Ñ ÑÐ»Ð¸ÐºÐ° Ð·Ð° mikelandjelo"/>
          <p:cNvPicPr>
            <a:picLocks noChangeAspect="1" noChangeArrowheads="1"/>
          </p:cNvPicPr>
          <p:nvPr/>
        </p:nvPicPr>
        <p:blipFill>
          <a:blip r:embed="rId2"/>
          <a:srcRect/>
          <a:stretch>
            <a:fillRect/>
          </a:stretch>
        </p:blipFill>
        <p:spPr bwMode="auto">
          <a:xfrm>
            <a:off x="381000" y="1752600"/>
            <a:ext cx="8331200" cy="46863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solidFill>
                  <a:srgbClr val="00B0F0"/>
                </a:solidFill>
                <a:latin typeface="Cambria" panose="02040503050406030204" pitchFamily="18" charset="0"/>
              </a:rPr>
              <a:t>РАФАЕЛ САНТИ</a:t>
            </a:r>
            <a:endParaRPr lang="en-US" dirty="0">
              <a:solidFill>
                <a:srgbClr val="00B0F0"/>
              </a:solidFill>
              <a:latin typeface="Cambria" panose="02040503050406030204" pitchFamily="18" charset="0"/>
            </a:endParaRPr>
          </a:p>
        </p:txBody>
      </p:sp>
      <p:sp>
        <p:nvSpPr>
          <p:cNvPr id="3" name="Content Placeholder 2"/>
          <p:cNvSpPr>
            <a:spLocks noGrp="1"/>
          </p:cNvSpPr>
          <p:nvPr>
            <p:ph idx="1"/>
          </p:nvPr>
        </p:nvSpPr>
        <p:spPr>
          <a:xfrm>
            <a:off x="5181600" y="1295400"/>
            <a:ext cx="3810000" cy="685801"/>
          </a:xfrm>
        </p:spPr>
        <p:txBody>
          <a:bodyPr>
            <a:normAutofit/>
          </a:bodyPr>
          <a:lstStyle/>
          <a:p>
            <a:pPr marL="0" indent="0">
              <a:buNone/>
            </a:pPr>
            <a:r>
              <a:rPr lang="sr-Cyrl-RS" sz="3500" dirty="0" smtClean="0">
                <a:latin typeface="Cambria" panose="02040503050406030204" pitchFamily="18" charset="0"/>
              </a:rPr>
              <a:t>АТИНСКА</a:t>
            </a:r>
            <a:r>
              <a:rPr lang="sr-Cyrl-RS" dirty="0" smtClean="0">
                <a:latin typeface="Cambria" panose="02040503050406030204" pitchFamily="18" charset="0"/>
              </a:rPr>
              <a:t> ШКОЛА</a:t>
            </a:r>
            <a:endParaRPr lang="en-US" dirty="0">
              <a:latin typeface="Cambria" panose="02040503050406030204" pitchFamily="18" charset="0"/>
            </a:endParaRPr>
          </a:p>
        </p:txBody>
      </p:sp>
      <p:pic>
        <p:nvPicPr>
          <p:cNvPr id="13314" name="Picture 2" descr="Ð ÐµÐ·ÑÐ»ÑÐ°Ñ ÑÐ»Ð¸ÐºÐ° Ð·Ð° rafaelo santi"/>
          <p:cNvPicPr>
            <a:picLocks noChangeAspect="1" noChangeArrowheads="1"/>
          </p:cNvPicPr>
          <p:nvPr/>
        </p:nvPicPr>
        <p:blipFill>
          <a:blip r:embed="rId2"/>
          <a:srcRect/>
          <a:stretch>
            <a:fillRect/>
          </a:stretch>
        </p:blipFill>
        <p:spPr bwMode="auto">
          <a:xfrm>
            <a:off x="0" y="2438400"/>
            <a:ext cx="2995766" cy="4086226"/>
          </a:xfrm>
          <a:prstGeom prst="rect">
            <a:avLst/>
          </a:prstGeom>
          <a:noFill/>
        </p:spPr>
      </p:pic>
      <p:pic>
        <p:nvPicPr>
          <p:cNvPr id="13316" name="Picture 4" descr="Ð ÐµÐ·ÑÐ»ÑÐ°Ñ ÑÐ»Ð¸ÐºÐ° Ð·Ð° rafaelo santi"/>
          <p:cNvPicPr>
            <a:picLocks noChangeAspect="1" noChangeArrowheads="1"/>
          </p:cNvPicPr>
          <p:nvPr/>
        </p:nvPicPr>
        <p:blipFill>
          <a:blip r:embed="rId3"/>
          <a:srcRect/>
          <a:stretch>
            <a:fillRect/>
          </a:stretch>
        </p:blipFill>
        <p:spPr bwMode="auto">
          <a:xfrm>
            <a:off x="3429000" y="2057400"/>
            <a:ext cx="5715000" cy="4410076"/>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93</Words>
  <Application>Microsoft Office PowerPoint</Application>
  <PresentationFormat>On-screen Show (4:3)</PresentationFormat>
  <Paragraphs>26</Paragraphs>
  <Slides>16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Cambria</vt:lpstr>
      <vt:lpstr>Office Theme</vt:lpstr>
      <vt:lpstr>РЕНЕСАНСНО СЛИКАРСТВО</vt:lpstr>
      <vt:lpstr>МОНА ЛИЗА</vt:lpstr>
      <vt:lpstr>ВИТРУВИЈЕВ ЧОВЕК</vt:lpstr>
      <vt:lpstr>PowerPoint Presentation</vt:lpstr>
      <vt:lpstr>МИКЕЛАНЂЕЛО</vt:lpstr>
      <vt:lpstr>МОЈСИЈЕ</vt:lpstr>
      <vt:lpstr>СТВАРАЊЕ ЧОВЕКА</vt:lpstr>
      <vt:lpstr>ПИЕТА</vt:lpstr>
      <vt:lpstr>РАФАЕЛ САНТИ</vt:lpstr>
      <vt:lpstr>АЛБРЕХТ ДИРЕР</vt:lpstr>
      <vt:lpstr>МЕЛАНХОЛИЈА</vt:lpstr>
      <vt:lpstr>PowerPoint Presentation</vt:lpstr>
      <vt:lpstr>КАРАВАЂО</vt:lpstr>
      <vt:lpstr>НАРЦИС</vt:lpstr>
      <vt:lpstr>ТИЦИЈАН ВЕНИЧЕЛО</vt:lpstr>
      <vt:lpstr>ПОРТРЕТ КАРЛА V</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Dragana</dc:creator>
  <cp:lastModifiedBy>Windows User</cp:lastModifiedBy>
  <cp:revision>10</cp:revision>
  <dcterms:created xsi:type="dcterms:W3CDTF">2018-09-30T17:45:46Z</dcterms:created>
  <dcterms:modified xsi:type="dcterms:W3CDTF">2019-12-01T13:10:49Z</dcterms:modified>
</cp:coreProperties>
</file>